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88" r:id="rId5"/>
    <p:sldId id="268" r:id="rId6"/>
    <p:sldId id="286" r:id="rId7"/>
    <p:sldId id="285" r:id="rId8"/>
    <p:sldId id="290" r:id="rId9"/>
    <p:sldId id="293" r:id="rId10"/>
    <p:sldId id="283" r:id="rId11"/>
    <p:sldId id="284" r:id="rId12"/>
    <p:sldId id="289" r:id="rId13"/>
    <p:sldId id="291" r:id="rId14"/>
    <p:sldId id="296" r:id="rId15"/>
    <p:sldId id="298" r:id="rId16"/>
    <p:sldId id="299" r:id="rId17"/>
    <p:sldId id="300" r:id="rId18"/>
    <p:sldId id="292" r:id="rId19"/>
    <p:sldId id="274" r:id="rId20"/>
    <p:sldId id="294" r:id="rId21"/>
    <p:sldId id="295" r:id="rId22"/>
    <p:sldId id="278" r:id="rId2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102" y="1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A49711-E73C-426F-92FF-85ADCBFEFF59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3D07FF-469F-43B5-9D8C-09DDED521CE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0818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3D07FF-469F-43B5-9D8C-09DDED521CE5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1897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9872" y="6731536"/>
            <a:ext cx="9155054" cy="14073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067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8258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0554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8030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145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6265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8368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657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107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439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5823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2B8AA-D8F1-4117-967B-4D8CBFF27456}" type="datetimeFigureOut">
              <a:rPr kumimoji="1" lang="ja-JP" altLang="en-US" smtClean="0"/>
              <a:t>2015/8/27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1182" y="0"/>
            <a:ext cx="9144000" cy="17215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9872" y="6731536"/>
            <a:ext cx="9155054" cy="14073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209" y="6401334"/>
            <a:ext cx="1557973" cy="32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55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b="1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メイリオ" pitchFamily="50" charset="-128"/>
          <a:ea typeface="メイリオ" pitchFamily="50" charset="-128"/>
          <a:cs typeface="メイリオ" pitchFamily="50" charset="-128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ojectAsura/Salty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365104"/>
            <a:ext cx="6400800" cy="1273696"/>
          </a:xfrm>
        </p:spPr>
        <p:txBody>
          <a:bodyPr/>
          <a:lstStyle/>
          <a:p>
            <a:r>
              <a:rPr kumimoji="1" lang="en-US" altLang="ja-JP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Pocol</a:t>
            </a:r>
            <a:endParaRPr kumimoji="1" lang="en-US" altLang="ja-JP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245" y="2132856"/>
            <a:ext cx="3905250" cy="1819275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6876256" y="3789040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Α</a:t>
            </a:r>
            <a:r>
              <a:rPr lang="en-US" altLang="ja-JP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lpha3.0</a:t>
            </a:r>
            <a:endParaRPr kumimoji="1" lang="ja-JP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37300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BVH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ja-JP" altLang="en-US" sz="2400" dirty="0"/>
              <a:t>昨年</a:t>
            </a:r>
            <a:r>
              <a:rPr lang="ja-JP" altLang="en-US" sz="2400" dirty="0" smtClean="0"/>
              <a:t>はできなか</a:t>
            </a:r>
            <a:r>
              <a:rPr lang="ja-JP" altLang="en-US" sz="2400" dirty="0"/>
              <a:t>った</a:t>
            </a:r>
            <a:r>
              <a:rPr lang="en-US" altLang="ja-JP" sz="2400" dirty="0" smtClean="0"/>
              <a:t>SAH</a:t>
            </a:r>
            <a:r>
              <a:rPr lang="ja-JP" altLang="en-US" sz="2400" dirty="0" smtClean="0"/>
              <a:t>による分割をためし</a:t>
            </a:r>
            <a:r>
              <a:rPr lang="ja-JP" altLang="en-US" sz="2400" dirty="0"/>
              <a:t>に</a:t>
            </a:r>
            <a:r>
              <a:rPr lang="ja-JP" altLang="en-US" sz="2400" dirty="0" smtClean="0"/>
              <a:t>実装。</a:t>
            </a:r>
            <a:endParaRPr lang="en-US" altLang="ja-JP" sz="2400" dirty="0" smtClean="0"/>
          </a:p>
          <a:p>
            <a:endParaRPr lang="en-US" altLang="ja-JP" sz="2400" dirty="0" smtClean="0"/>
          </a:p>
        </p:txBody>
      </p:sp>
      <p:sp>
        <p:nvSpPr>
          <p:cNvPr id="6" name="下矢印 5"/>
          <p:cNvSpPr/>
          <p:nvPr/>
        </p:nvSpPr>
        <p:spPr>
          <a:xfrm>
            <a:off x="4283968" y="2204864"/>
            <a:ext cx="720080" cy="864096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1691680" y="3212976"/>
            <a:ext cx="6336704" cy="12241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600" dirty="0" smtClean="0"/>
              <a:t>うまく実装できませんでした。</a:t>
            </a:r>
            <a:endParaRPr kumimoji="1" lang="ja-JP" altLang="en-US" sz="36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475656" y="5013176"/>
            <a:ext cx="6552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昨年実装した，</a:t>
            </a:r>
            <a:r>
              <a:rPr kumimoji="1" lang="en-US" altLang="ja-JP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MedianSplit</a:t>
            </a:r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の方が何故か明らかに速い。</a:t>
            </a:r>
            <a:endParaRPr kumimoji="1"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kumimoji="1" lang="en-US" altLang="ja-JP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SAH</a:t>
            </a:r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の方はトラバースもなんか遅くなった。</a:t>
            </a:r>
            <a:endParaRPr kumimoji="1"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たぶん、実装ミスか？</a:t>
            </a:r>
            <a:endParaRPr kumimoji="1" lang="en-US" altLang="ja-JP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・・・そんなわけで，結局去年実装したものの</a:t>
            </a:r>
            <a:r>
              <a:rPr lang="ja-JP" altLang="en-US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を</a:t>
            </a:r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利用。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91518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トーンマッピング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/>
              <a:t>去年</a:t>
            </a:r>
            <a:r>
              <a:rPr lang="ja-JP" altLang="en-US" sz="2400" dirty="0" smtClean="0"/>
              <a:t>は</a:t>
            </a:r>
            <a:r>
              <a:rPr lang="en-US" altLang="ja-JP" sz="2400" dirty="0" err="1" smtClean="0"/>
              <a:t>Reinhard</a:t>
            </a:r>
            <a:r>
              <a:rPr lang="ja-JP" altLang="en-US" sz="2400" dirty="0" smtClean="0"/>
              <a:t>トーンマップを実装。</a:t>
            </a:r>
            <a:endParaRPr lang="en-US" altLang="ja-JP" sz="2400" dirty="0" smtClean="0"/>
          </a:p>
          <a:p>
            <a:r>
              <a:rPr lang="ja-JP" altLang="en-US" sz="2400" dirty="0"/>
              <a:t>今年</a:t>
            </a:r>
            <a:r>
              <a:rPr lang="ja-JP" altLang="en-US" sz="2400" dirty="0" smtClean="0"/>
              <a:t>は</a:t>
            </a:r>
            <a:r>
              <a:rPr lang="en-US" altLang="ja-JP" sz="2400" dirty="0" smtClean="0"/>
              <a:t>Filmic</a:t>
            </a:r>
            <a:r>
              <a:rPr lang="ja-JP" altLang="en-US" sz="2400" dirty="0" smtClean="0"/>
              <a:t>トーンマップを実装して採用。</a:t>
            </a:r>
            <a:endParaRPr kumimoji="1" lang="ja-JP" altLang="en-US" sz="2400" dirty="0"/>
          </a:p>
        </p:txBody>
      </p:sp>
      <p:sp>
        <p:nvSpPr>
          <p:cNvPr id="13" name="角丸四角形 12"/>
          <p:cNvSpPr/>
          <p:nvPr/>
        </p:nvSpPr>
        <p:spPr>
          <a:xfrm>
            <a:off x="899592" y="2996952"/>
            <a:ext cx="3456384" cy="3311772"/>
          </a:xfrm>
          <a:prstGeom prst="roundRect">
            <a:avLst/>
          </a:prstGeom>
          <a:ln w="635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角丸四角形 13"/>
          <p:cNvSpPr/>
          <p:nvPr/>
        </p:nvSpPr>
        <p:spPr>
          <a:xfrm>
            <a:off x="4932040" y="2996952"/>
            <a:ext cx="3456384" cy="3311773"/>
          </a:xfrm>
          <a:prstGeom prst="roundRect">
            <a:avLst/>
          </a:prstGeom>
          <a:ln w="635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9727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レンズ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今年は簡易</a:t>
            </a:r>
            <a:r>
              <a:rPr lang="ja-JP" altLang="en-US" dirty="0"/>
              <a:t>的</a:t>
            </a:r>
            <a:r>
              <a:rPr lang="ja-JP" altLang="en-US" dirty="0" smtClean="0"/>
              <a:t>なレンズを導入。</a:t>
            </a:r>
            <a:endParaRPr lang="en-US" altLang="ja-JP" dirty="0" smtClean="0"/>
          </a:p>
          <a:p>
            <a:r>
              <a:rPr lang="ja-JP" altLang="en-US" dirty="0"/>
              <a:t>カメラ</a:t>
            </a:r>
            <a:r>
              <a:rPr lang="ja-JP" altLang="en-US" dirty="0" smtClean="0"/>
              <a:t>はモデルはかなり適当。</a:t>
            </a:r>
            <a:endParaRPr lang="en-US" altLang="ja-JP" dirty="0" smtClean="0"/>
          </a:p>
          <a:p>
            <a:r>
              <a:rPr lang="ja-JP" altLang="en-US" dirty="0" smtClean="0"/>
              <a:t>絞りの形状は円形のみ対応。</a:t>
            </a:r>
            <a:endParaRPr lang="en-US" altLang="ja-JP" dirty="0" smtClean="0"/>
          </a:p>
          <a:p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022" y="3645024"/>
            <a:ext cx="4438650" cy="2333625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517" y="3628879"/>
            <a:ext cx="4124543" cy="2320056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>
          <a:xfrm>
            <a:off x="6012160" y="3789040"/>
            <a:ext cx="1219644" cy="6480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左矢印 14"/>
          <p:cNvSpPr/>
          <p:nvPr/>
        </p:nvSpPr>
        <p:spPr>
          <a:xfrm>
            <a:off x="4557164" y="3784969"/>
            <a:ext cx="1360817" cy="720080"/>
          </a:xfrm>
          <a:prstGeom prst="lef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6964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アルファテスト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アルファテストにも対応。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実装はしてみたが本番では使わず</a:t>
            </a:r>
            <a:r>
              <a:rPr kumimoji="1" lang="en-US" altLang="ja-JP" dirty="0" smtClean="0"/>
              <a:t>…</a:t>
            </a:r>
            <a:r>
              <a:rPr kumimoji="1" lang="ja-JP" altLang="en-US" dirty="0" err="1" smtClean="0"/>
              <a:t>。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637" y="2742067"/>
            <a:ext cx="6340725" cy="3566658"/>
          </a:xfrm>
          <a:prstGeom prst="rect">
            <a:avLst/>
          </a:prstGeom>
        </p:spPr>
      </p:pic>
      <p:sp>
        <p:nvSpPr>
          <p:cNvPr id="5" name="円/楕円 4"/>
          <p:cNvSpPr/>
          <p:nvPr/>
        </p:nvSpPr>
        <p:spPr>
          <a:xfrm>
            <a:off x="457199" y="2742067"/>
            <a:ext cx="3970785" cy="3783277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3340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バイリニアフィルタ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64613"/>
            <a:ext cx="8229600" cy="4525963"/>
          </a:xfrm>
        </p:spPr>
        <p:txBody>
          <a:bodyPr>
            <a:normAutofit/>
          </a:bodyPr>
          <a:lstStyle/>
          <a:p>
            <a:r>
              <a:rPr kumimoji="1" lang="ja-JP" altLang="en-US" sz="2400" dirty="0" smtClean="0"/>
              <a:t>テクスチャのバイリニアフィルタに対応</a:t>
            </a:r>
            <a:endParaRPr kumimoji="1" lang="en-US" altLang="ja-JP" sz="2400" dirty="0" smtClean="0"/>
          </a:p>
          <a:p>
            <a:endParaRPr kumimoji="1" lang="ja-JP" altLang="en-US" sz="24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371" y="3215236"/>
            <a:ext cx="3390900" cy="257175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458" y="3215236"/>
            <a:ext cx="3409950" cy="2590800"/>
          </a:xfrm>
          <a:prstGeom prst="rect">
            <a:avLst/>
          </a:prstGeom>
        </p:spPr>
      </p:pic>
      <p:sp>
        <p:nvSpPr>
          <p:cNvPr id="9" name="正方形/長方形 8"/>
          <p:cNvSpPr/>
          <p:nvPr/>
        </p:nvSpPr>
        <p:spPr>
          <a:xfrm>
            <a:off x="909219" y="2636912"/>
            <a:ext cx="3360052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ポイントサンプル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4884356" y="2637684"/>
            <a:ext cx="3360052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バイリニアフィルタ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2090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88640"/>
            <a:ext cx="7457390" cy="565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467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119" y="187433"/>
            <a:ext cx="7488832" cy="568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645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323528" y="1629375"/>
            <a:ext cx="850728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600" dirty="0"/>
              <a:t>Color4 Texture2D::BilinearSample(</a:t>
            </a:r>
            <a:r>
              <a:rPr lang="ja-JP" altLang="en-US" sz="1600" dirty="0">
                <a:solidFill>
                  <a:srgbClr val="0000FF"/>
                </a:solidFill>
              </a:rPr>
              <a:t>const</a:t>
            </a:r>
            <a:r>
              <a:rPr lang="ja-JP" altLang="en-US" sz="1600" dirty="0"/>
              <a:t> TextureSampler&amp; sampler, </a:t>
            </a:r>
            <a:r>
              <a:rPr lang="ja-JP" altLang="en-US" sz="1600" dirty="0">
                <a:solidFill>
                  <a:srgbClr val="0000FF"/>
                </a:solidFill>
              </a:rPr>
              <a:t>const</a:t>
            </a:r>
            <a:r>
              <a:rPr lang="ja-JP" altLang="en-US" sz="1600" dirty="0"/>
              <a:t> Vector2&amp; texcoord) </a:t>
            </a:r>
            <a:r>
              <a:rPr lang="ja-JP" altLang="en-US" sz="1600" dirty="0">
                <a:solidFill>
                  <a:srgbClr val="0000FF"/>
                </a:solidFill>
              </a:rPr>
              <a:t>const</a:t>
            </a:r>
          </a:p>
          <a:p>
            <a:r>
              <a:rPr lang="ja-JP" altLang="en-US" sz="1600" dirty="0"/>
              <a:t>{</a:t>
            </a:r>
          </a:p>
          <a:p>
            <a:r>
              <a:rPr lang="ja-JP" altLang="en-US" sz="1600" dirty="0"/>
              <a:t>    </a:t>
            </a:r>
            <a:r>
              <a:rPr lang="ja-JP" altLang="en-US" sz="1600" dirty="0">
                <a:solidFill>
                  <a:srgbClr val="00B050"/>
                </a:solidFill>
              </a:rPr>
              <a:t>// 浮動小数点形式で画像サイズにスケーリング.</a:t>
            </a:r>
          </a:p>
          <a:p>
            <a:r>
              <a:rPr lang="ja-JP" altLang="en-US" sz="1600" dirty="0"/>
              <a:t>    </a:t>
            </a:r>
            <a:r>
              <a:rPr lang="ja-JP" altLang="en-US" sz="1600" dirty="0">
                <a:solidFill>
                  <a:srgbClr val="0000FF"/>
                </a:solidFill>
              </a:rPr>
              <a:t>auto</a:t>
            </a:r>
            <a:r>
              <a:rPr lang="ja-JP" altLang="en-US" sz="1600" dirty="0"/>
              <a:t> fx = texcoord.x * m_Width;</a:t>
            </a:r>
          </a:p>
          <a:p>
            <a:r>
              <a:rPr lang="ja-JP" altLang="en-US" sz="1600" dirty="0"/>
              <a:t>    </a:t>
            </a:r>
            <a:r>
              <a:rPr lang="ja-JP" altLang="en-US" sz="1600" dirty="0">
                <a:solidFill>
                  <a:srgbClr val="0000FF"/>
                </a:solidFill>
              </a:rPr>
              <a:t>auto</a:t>
            </a:r>
            <a:r>
              <a:rPr lang="ja-JP" altLang="en-US" sz="1600" dirty="0"/>
              <a:t> fy = texcoord.y * m_Height;</a:t>
            </a:r>
          </a:p>
          <a:p>
            <a:endParaRPr lang="ja-JP" altLang="en-US" sz="1600" dirty="0"/>
          </a:p>
          <a:p>
            <a:r>
              <a:rPr lang="ja-JP" altLang="en-US" sz="1600" dirty="0"/>
              <a:t>    </a:t>
            </a:r>
            <a:r>
              <a:rPr lang="ja-JP" altLang="en-US" sz="1600" dirty="0">
                <a:solidFill>
                  <a:srgbClr val="00B050"/>
                </a:solidFill>
              </a:rPr>
              <a:t>// 小数点以下を切り捨て</a:t>
            </a:r>
            <a:r>
              <a:rPr lang="ja-JP" altLang="en-US" sz="1600" dirty="0"/>
              <a:t>.</a:t>
            </a:r>
          </a:p>
          <a:p>
            <a:r>
              <a:rPr lang="ja-JP" altLang="en-US" sz="1600" dirty="0"/>
              <a:t>    </a:t>
            </a:r>
            <a:r>
              <a:rPr lang="ja-JP" altLang="en-US" sz="1600" dirty="0">
                <a:solidFill>
                  <a:srgbClr val="0000FF"/>
                </a:solidFill>
              </a:rPr>
              <a:t>auto</a:t>
            </a:r>
            <a:r>
              <a:rPr lang="ja-JP" altLang="en-US" sz="1600" dirty="0"/>
              <a:t> x0 = </a:t>
            </a:r>
            <a:r>
              <a:rPr lang="ja-JP" altLang="en-US" sz="1600" dirty="0">
                <a:solidFill>
                  <a:srgbClr val="0000FF"/>
                </a:solidFill>
              </a:rPr>
              <a:t>static_cast</a:t>
            </a:r>
            <a:r>
              <a:rPr lang="ja-JP" altLang="en-US" sz="1600" dirty="0"/>
              <a:t>&lt;s32&gt;( </a:t>
            </a:r>
            <a:r>
              <a:rPr lang="ja-JP" altLang="en-US" sz="1600" dirty="0">
                <a:solidFill>
                  <a:srgbClr val="0000FF"/>
                </a:solidFill>
              </a:rPr>
              <a:t>floor</a:t>
            </a:r>
            <a:r>
              <a:rPr lang="ja-JP" altLang="en-US" sz="1600" dirty="0"/>
              <a:t>( fx ) );</a:t>
            </a:r>
          </a:p>
          <a:p>
            <a:r>
              <a:rPr lang="ja-JP" altLang="en-US" sz="1600" dirty="0"/>
              <a:t>    </a:t>
            </a:r>
            <a:r>
              <a:rPr lang="ja-JP" altLang="en-US" sz="1600" dirty="0">
                <a:solidFill>
                  <a:srgbClr val="0000FF"/>
                </a:solidFill>
              </a:rPr>
              <a:t>auto</a:t>
            </a:r>
            <a:r>
              <a:rPr lang="ja-JP" altLang="en-US" sz="1600" dirty="0"/>
              <a:t> y0 = </a:t>
            </a:r>
            <a:r>
              <a:rPr lang="ja-JP" altLang="en-US" sz="1600" dirty="0">
                <a:solidFill>
                  <a:srgbClr val="0000FF"/>
                </a:solidFill>
              </a:rPr>
              <a:t>static_cast</a:t>
            </a:r>
            <a:r>
              <a:rPr lang="ja-JP" altLang="en-US" sz="1600" dirty="0"/>
              <a:t>&lt;s32&gt;( </a:t>
            </a:r>
            <a:r>
              <a:rPr lang="ja-JP" altLang="en-US" sz="1600" dirty="0">
                <a:solidFill>
                  <a:srgbClr val="0000FF"/>
                </a:solidFill>
              </a:rPr>
              <a:t>floor</a:t>
            </a:r>
            <a:r>
              <a:rPr lang="ja-JP" altLang="en-US" sz="1600" dirty="0"/>
              <a:t>( fy ) );</a:t>
            </a:r>
          </a:p>
          <a:p>
            <a:endParaRPr lang="ja-JP" altLang="en-US" sz="1600" dirty="0"/>
          </a:p>
          <a:p>
            <a:r>
              <a:rPr lang="ja-JP" altLang="en-US" sz="1600" dirty="0"/>
              <a:t>    </a:t>
            </a:r>
            <a:r>
              <a:rPr lang="ja-JP" altLang="en-US" sz="1600" dirty="0">
                <a:solidFill>
                  <a:srgbClr val="0000FF"/>
                </a:solidFill>
              </a:rPr>
              <a:t>auto</a:t>
            </a:r>
            <a:r>
              <a:rPr lang="ja-JP" altLang="en-US" sz="1600" dirty="0"/>
              <a:t> x1 = x0 + 1;</a:t>
            </a:r>
          </a:p>
          <a:p>
            <a:r>
              <a:rPr lang="ja-JP" altLang="en-US" sz="1600" dirty="0"/>
              <a:t>    </a:t>
            </a:r>
            <a:r>
              <a:rPr lang="ja-JP" altLang="en-US" sz="1600" dirty="0">
                <a:solidFill>
                  <a:srgbClr val="0000FF"/>
                </a:solidFill>
              </a:rPr>
              <a:t>auto</a:t>
            </a:r>
            <a:r>
              <a:rPr lang="ja-JP" altLang="en-US" sz="1600" dirty="0"/>
              <a:t> y1 = y0 + 1;</a:t>
            </a:r>
          </a:p>
          <a:p>
            <a:endParaRPr lang="ja-JP" altLang="en-US" sz="1600" dirty="0"/>
          </a:p>
          <a:p>
            <a:r>
              <a:rPr lang="ja-JP" altLang="en-US" sz="1600" dirty="0"/>
              <a:t>    </a:t>
            </a:r>
            <a:r>
              <a:rPr lang="ja-JP" altLang="en-US" sz="1600" dirty="0">
                <a:solidFill>
                  <a:srgbClr val="0000FF"/>
                </a:solidFill>
              </a:rPr>
              <a:t>return</a:t>
            </a:r>
            <a:r>
              <a:rPr lang="ja-JP" altLang="en-US" sz="1600" dirty="0"/>
              <a:t> ( x1 - fx ) * ( ( y1 - fy ) * GetPixel( x0, y0, sampler ) + ( fy - y0 ) * GetPixel( x0, y1, sampler ) )</a:t>
            </a:r>
          </a:p>
          <a:p>
            <a:r>
              <a:rPr lang="ja-JP" altLang="en-US" sz="1600" dirty="0"/>
              <a:t>         </a:t>
            </a:r>
            <a:r>
              <a:rPr lang="ja-JP" altLang="en-US" sz="1600" dirty="0" smtClean="0"/>
              <a:t>　 + </a:t>
            </a:r>
            <a:r>
              <a:rPr lang="ja-JP" altLang="en-US" sz="1600" dirty="0"/>
              <a:t>( fx - x0 ) * ( ( y1 - fy ) * GetPixel( x1, y0, sampler ) + ( fy - y0 ) * GetPixel( x1, y1, sampler ) );    </a:t>
            </a:r>
          </a:p>
          <a:p>
            <a:r>
              <a:rPr lang="ja-JP" altLang="en-US" sz="1600" dirty="0"/>
              <a:t>}</a:t>
            </a:r>
          </a:p>
        </p:txBody>
      </p:sp>
      <p:sp>
        <p:nvSpPr>
          <p:cNvPr id="5" name="正方形/長方形 4"/>
          <p:cNvSpPr/>
          <p:nvPr/>
        </p:nvSpPr>
        <p:spPr>
          <a:xfrm>
            <a:off x="467544" y="548680"/>
            <a:ext cx="2592288" cy="4320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実装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コード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71098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Image Based Lighting?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2400" dirty="0" smtClean="0"/>
              <a:t>IBL</a:t>
            </a:r>
            <a:r>
              <a:rPr kumimoji="1" lang="ja-JP" altLang="en-US" sz="2400" dirty="0" smtClean="0"/>
              <a:t>を実装してみた。</a:t>
            </a:r>
            <a:endParaRPr kumimoji="1" lang="en-US" altLang="ja-JP" sz="2400" dirty="0" smtClean="0"/>
          </a:p>
          <a:p>
            <a:endParaRPr lang="en-US" altLang="ja-JP" sz="2400" dirty="0" smtClean="0"/>
          </a:p>
          <a:p>
            <a:pPr marL="0" indent="0">
              <a:buNone/>
            </a:pPr>
            <a:r>
              <a:rPr lang="ja-JP" altLang="en-US" sz="2400" dirty="0" smtClean="0"/>
              <a:t>実装はしてみたものの</a:t>
            </a:r>
            <a:r>
              <a:rPr lang="en-US" altLang="ja-JP" sz="2400" dirty="0" smtClean="0"/>
              <a:t>…</a:t>
            </a:r>
          </a:p>
          <a:p>
            <a:r>
              <a:rPr lang="en-US" altLang="ja-JP" sz="2400" dirty="0" smtClean="0"/>
              <a:t>LDR</a:t>
            </a:r>
            <a:r>
              <a:rPr lang="ja-JP" altLang="en-US" sz="2400" dirty="0" smtClean="0"/>
              <a:t>か</a:t>
            </a:r>
            <a:r>
              <a:rPr lang="en-US" altLang="ja-JP" sz="2400" dirty="0" smtClean="0"/>
              <a:t>!?</a:t>
            </a:r>
            <a:r>
              <a:rPr lang="ja-JP" altLang="en-US" sz="2400" dirty="0" smtClean="0"/>
              <a:t>という暗さ</a:t>
            </a:r>
            <a:endParaRPr lang="en-US" altLang="ja-JP" sz="2400" dirty="0" smtClean="0"/>
          </a:p>
          <a:p>
            <a:r>
              <a:rPr lang="ja-JP" altLang="en-US" sz="2400" dirty="0" smtClean="0"/>
              <a:t>バグに</a:t>
            </a:r>
            <a:r>
              <a:rPr lang="ja-JP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締切</a:t>
            </a:r>
            <a:r>
              <a:rPr lang="en-US" altLang="ja-JP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ja-JP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日前</a:t>
            </a:r>
            <a:r>
              <a:rPr lang="ja-JP" altLang="en-US" sz="2400" dirty="0" smtClean="0"/>
              <a:t>に気づく。</a:t>
            </a: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endParaRPr lang="en-US" altLang="ja-JP" sz="2400" dirty="0" smtClean="0"/>
          </a:p>
        </p:txBody>
      </p:sp>
      <p:sp>
        <p:nvSpPr>
          <p:cNvPr id="4" name="下矢印 3"/>
          <p:cNvSpPr/>
          <p:nvPr/>
        </p:nvSpPr>
        <p:spPr>
          <a:xfrm>
            <a:off x="4062772" y="3966518"/>
            <a:ext cx="720080" cy="720080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57200" y="4869160"/>
            <a:ext cx="7931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時間的に無理</a:t>
            </a:r>
            <a:r>
              <a:rPr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ゲーなので，ライトを焚いて誤魔化した。</a:t>
            </a:r>
            <a:endParaRPr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457200" y="5330825"/>
            <a:ext cx="8229600" cy="97849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4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IBL</a:t>
            </a:r>
            <a:r>
              <a:rPr kumimoji="1" lang="ja-JP" altLang="en-US" sz="4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きちんと実装できず・・。</a:t>
            </a:r>
            <a:endParaRPr kumimoji="1" lang="ja-JP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49244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今年もなんとか</a:t>
            </a:r>
            <a:r>
              <a:rPr kumimoji="1" lang="en-US" altLang="ja-JP" dirty="0" smtClean="0"/>
              <a:t>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ja-JP" altLang="en-US" b="1" dirty="0" smtClean="0"/>
              <a:t>かろうじてレンダリングできた！</a:t>
            </a:r>
            <a:endParaRPr kumimoji="1" lang="ja-JP" altLang="en-US" b="1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1601" y="2204864"/>
            <a:ext cx="7168794" cy="4032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793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こんな</a:t>
            </a:r>
            <a:r>
              <a:rPr lang="ja-JP" altLang="en-US" dirty="0" smtClean="0"/>
              <a:t>のつくりました</a:t>
            </a:r>
            <a:endParaRPr kumimoji="1" lang="ja-JP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7827" y="1556792"/>
            <a:ext cx="7792986" cy="4383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89742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来年へ向けて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きちんと</a:t>
            </a:r>
            <a:r>
              <a:rPr kumimoji="1" lang="en-US" altLang="ja-JP" dirty="0" smtClean="0"/>
              <a:t>IBL</a:t>
            </a:r>
            <a:r>
              <a:rPr kumimoji="1" lang="ja-JP" altLang="en-US" dirty="0" smtClean="0"/>
              <a:t>を実装すること。</a:t>
            </a:r>
            <a:endParaRPr kumimoji="1" lang="en-US" altLang="ja-JP" dirty="0" smtClean="0"/>
          </a:p>
          <a:p>
            <a:r>
              <a:rPr lang="ja-JP" altLang="en-US" dirty="0" smtClean="0"/>
              <a:t>シーン</a:t>
            </a:r>
            <a:r>
              <a:rPr lang="ja-JP" altLang="en-US" dirty="0"/>
              <a:t>エディタ</a:t>
            </a:r>
            <a:r>
              <a:rPr lang="ja-JP" altLang="en-US" dirty="0" smtClean="0"/>
              <a:t>がほしい。</a:t>
            </a:r>
            <a:endParaRPr lang="en-US" altLang="ja-JP" dirty="0" smtClean="0"/>
          </a:p>
          <a:p>
            <a:r>
              <a:rPr lang="ja-JP" altLang="en-US" dirty="0" smtClean="0"/>
              <a:t>コンピュートシェーダを用いた実装。</a:t>
            </a:r>
            <a:endParaRPr lang="en-US" altLang="ja-JP" dirty="0" smtClean="0"/>
          </a:p>
          <a:p>
            <a:r>
              <a:rPr lang="en-US" altLang="ja-JP" dirty="0" smtClean="0"/>
              <a:t>SAH</a:t>
            </a:r>
            <a:r>
              <a:rPr lang="ja-JP" altLang="en-US" dirty="0" smtClean="0"/>
              <a:t>の実装を見直す。</a:t>
            </a:r>
            <a:endParaRPr lang="en-US" altLang="ja-JP" dirty="0" smtClean="0"/>
          </a:p>
          <a:p>
            <a:r>
              <a:rPr kumimoji="1" lang="en-US" altLang="ja-JP" dirty="0" smtClean="0"/>
              <a:t>PPM</a:t>
            </a:r>
            <a:r>
              <a:rPr lang="ja-JP" altLang="en-US" dirty="0" smtClean="0"/>
              <a:t>な</a:t>
            </a:r>
            <a:r>
              <a:rPr lang="ja-JP" altLang="en-US" dirty="0"/>
              <a:t>ど</a:t>
            </a:r>
            <a:r>
              <a:rPr kumimoji="1" lang="ja-JP" altLang="en-US" dirty="0" smtClean="0"/>
              <a:t>の各種アルゴリズムの実装。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16014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2852936"/>
            <a:ext cx="8229600" cy="3273227"/>
          </a:xfrm>
        </p:spPr>
        <p:txBody>
          <a:bodyPr/>
          <a:lstStyle/>
          <a:p>
            <a:pPr marL="0" indent="0" algn="ctr">
              <a:buNone/>
            </a:pPr>
            <a:r>
              <a:rPr kumimoji="1" lang="ja-JP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実装コードは</a:t>
            </a:r>
            <a:r>
              <a:rPr lang="ja-JP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下記</a:t>
            </a:r>
            <a:r>
              <a:rPr lang="en-US" altLang="ja-JP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URL</a:t>
            </a:r>
            <a:r>
              <a:rPr lang="ja-JP" alt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にて</a:t>
            </a:r>
            <a:r>
              <a:rPr lang="ja-JP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公開予定</a:t>
            </a:r>
            <a:endParaRPr kumimoji="1" lang="en-US" altLang="ja-JP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lang="en-US" altLang="ja-JP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https</a:t>
            </a:r>
            <a:r>
              <a:rPr lang="en-US" altLang="ja-JP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://</a:t>
            </a:r>
            <a:r>
              <a:rPr lang="en-US" altLang="ja-JP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github.com/ProjectAsura/Salty</a:t>
            </a:r>
            <a:endParaRPr lang="en-US" altLang="ja-JP" sz="2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kumimoji="1" lang="ja-JP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122249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2708920"/>
            <a:ext cx="8229600" cy="34172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ja-JP" altLang="en-US" sz="9600" b="1" dirty="0" smtClean="0"/>
              <a:t>以上！</a:t>
            </a:r>
            <a:endParaRPr kumimoji="1" lang="ja-JP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4292676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>
          <a:xfrm>
            <a:off x="457200" y="2780928"/>
            <a:ext cx="8229600" cy="33452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ja-JP" altLang="en-US" sz="8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　</a:t>
            </a:r>
            <a:r>
              <a:rPr kumimoji="1" lang="ja-JP" altLang="en-US" sz="8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多少はマシ？</a:t>
            </a:r>
            <a:endParaRPr kumimoji="1" lang="ja-JP" altLang="en-US" sz="8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9892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今年</a:t>
            </a:r>
            <a:r>
              <a:rPr lang="ja-JP" altLang="en-US" dirty="0" smtClean="0"/>
              <a:t>は</a:t>
            </a:r>
            <a:r>
              <a:rPr lang="en-US" altLang="ja-JP" dirty="0" smtClean="0"/>
              <a:t>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仕事の関係であまり時間がとれない。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2099961"/>
            <a:ext cx="3656856" cy="1392418"/>
          </a:xfrm>
          <a:prstGeom prst="rect">
            <a:avLst/>
          </a:prstGeom>
        </p:spPr>
      </p:pic>
      <p:sp>
        <p:nvSpPr>
          <p:cNvPr id="6" name="下矢印 5"/>
          <p:cNvSpPr/>
          <p:nvPr/>
        </p:nvSpPr>
        <p:spPr>
          <a:xfrm>
            <a:off x="4168180" y="3644264"/>
            <a:ext cx="1152128" cy="1008112"/>
          </a:xfrm>
          <a:prstGeom prst="down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747800" y="4797152"/>
            <a:ext cx="7992888" cy="144295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昨年のプログラムを</a:t>
            </a:r>
            <a:endParaRPr kumimoji="1" lang="en-US" altLang="ja-JP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pPr algn="ctr"/>
            <a:r>
              <a:rPr kumimoji="1" lang="ja-JP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マイナーバージョンアップする方針にしました！</a:t>
            </a:r>
            <a:endParaRPr kumimoji="1" lang="ja-JP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65436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作品コンセプト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2132856"/>
            <a:ext cx="8229600" cy="39933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ja-JP" altLang="en-US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動けば、</a:t>
            </a:r>
            <a:endParaRPr lang="en-US" altLang="ja-JP" sz="96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lang="ja-JP" altLang="en-US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いい</a:t>
            </a:r>
            <a:r>
              <a:rPr lang="ja-JP" altLang="en-US" sz="9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じゃ</a:t>
            </a:r>
            <a:r>
              <a:rPr lang="ja-JP" altLang="en-US" sz="96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ん</a:t>
            </a:r>
            <a:r>
              <a:rPr lang="ja-JP" altLang="en-US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！</a:t>
            </a:r>
            <a:endParaRPr lang="en-US" altLang="ja-JP" sz="96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483768" y="5949280"/>
            <a:ext cx="4176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学生レベル以下といわれても仕方ない。時間ないんだもん仕方ないじゃ</a:t>
            </a:r>
            <a:r>
              <a:rPr lang="ja-JP" altLang="en-US" dirty="0" err="1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ん</a:t>
            </a:r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。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7172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昨年</a:t>
            </a:r>
            <a:r>
              <a:rPr kumimoji="1" lang="en-US" altLang="ja-JP" dirty="0" smtClean="0"/>
              <a:t>(2014)</a:t>
            </a:r>
            <a:r>
              <a:rPr kumimoji="1" lang="ja-JP" altLang="en-US" dirty="0" smtClean="0"/>
              <a:t>と</a:t>
            </a:r>
            <a:r>
              <a:rPr kumimoji="1" lang="ja-JP" altLang="en-US" dirty="0" smtClean="0"/>
              <a:t>の</a:t>
            </a:r>
            <a:r>
              <a:rPr kumimoji="1" lang="ja-JP" altLang="en-US" dirty="0" smtClean="0"/>
              <a:t>違い</a:t>
            </a:r>
            <a:endParaRPr kumimoji="1" lang="ja-JP" altLang="en-US" dirty="0"/>
          </a:p>
        </p:txBody>
      </p:sp>
      <p:cxnSp>
        <p:nvCxnSpPr>
          <p:cNvPr id="5" name="直線コネクタ 4"/>
          <p:cNvCxnSpPr/>
          <p:nvPr/>
        </p:nvCxnSpPr>
        <p:spPr>
          <a:xfrm>
            <a:off x="539552" y="5157192"/>
            <a:ext cx="8136904" cy="0"/>
          </a:xfrm>
          <a:prstGeom prst="line">
            <a:avLst/>
          </a:prstGeom>
          <a:ln w="63500">
            <a:solidFill>
              <a:srgbClr val="00B0F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026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Mesh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2400" dirty="0" smtClean="0"/>
              <a:t>昨年は</a:t>
            </a:r>
            <a:r>
              <a:rPr kumimoji="1" lang="en-US" altLang="ja-JP" sz="2400" dirty="0" smtClean="0"/>
              <a:t>Diffuse</a:t>
            </a:r>
            <a:r>
              <a:rPr kumimoji="1" lang="ja-JP" altLang="en-US" sz="2400" dirty="0" smtClean="0"/>
              <a:t>マテリアルのみ対応だったものを改良。</a:t>
            </a:r>
            <a:endParaRPr kumimoji="1" lang="en-US" altLang="ja-JP" sz="2400" dirty="0" smtClean="0"/>
          </a:p>
          <a:p>
            <a:r>
              <a:rPr lang="ja-JP" altLang="en-US" sz="2400" dirty="0"/>
              <a:t>今年</a:t>
            </a:r>
            <a:r>
              <a:rPr lang="ja-JP" altLang="en-US" sz="2400" dirty="0" smtClean="0"/>
              <a:t>はマテリアルを色々と設定できるように変更。</a:t>
            </a:r>
            <a:endParaRPr lang="en-US" altLang="ja-JP" sz="2400" dirty="0" smtClean="0"/>
          </a:p>
          <a:p>
            <a:r>
              <a:rPr lang="en-US" altLang="ja-JP" sz="2400" dirty="0" smtClean="0"/>
              <a:t>*.</a:t>
            </a:r>
            <a:r>
              <a:rPr lang="en-US" altLang="ja-JP" sz="2400" dirty="0" err="1" smtClean="0"/>
              <a:t>mtl</a:t>
            </a:r>
            <a:r>
              <a:rPr lang="ja-JP" altLang="en-US" sz="2400" dirty="0" smtClean="0"/>
              <a:t>の仕様の使用にないものはコメントとして記述</a:t>
            </a:r>
            <a:endParaRPr lang="en-US" altLang="ja-JP" sz="2400" dirty="0" smtClean="0"/>
          </a:p>
          <a:p>
            <a:pPr lvl="1"/>
            <a:r>
              <a:rPr lang="en-US" altLang="ja-JP" sz="2000" dirty="0" smtClean="0"/>
              <a:t>(ex) </a:t>
            </a:r>
            <a:endParaRPr lang="en-US" altLang="ja-JP" sz="2000" dirty="0"/>
          </a:p>
          <a:p>
            <a:pPr marL="0" indent="0">
              <a:buNone/>
            </a:pPr>
            <a:endParaRPr kumimoji="1" lang="ja-JP" altLang="en-US" sz="2400" dirty="0"/>
          </a:p>
        </p:txBody>
      </p:sp>
      <p:sp>
        <p:nvSpPr>
          <p:cNvPr id="5" name="正方形/長方形 4"/>
          <p:cNvSpPr/>
          <p:nvPr/>
        </p:nvSpPr>
        <p:spPr>
          <a:xfrm>
            <a:off x="446856" y="5085184"/>
            <a:ext cx="1800200" cy="10801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WaveFront</a:t>
            </a:r>
            <a:r>
              <a:rPr lang="en-US" altLang="ja-JP" dirty="0" smtClean="0"/>
              <a:t> OBJ</a:t>
            </a:r>
          </a:p>
          <a:p>
            <a:pPr algn="ctr"/>
            <a:r>
              <a:rPr kumimoji="1" lang="en-US" altLang="ja-JP" dirty="0" smtClean="0"/>
              <a:t>(*.</a:t>
            </a:r>
            <a:r>
              <a:rPr kumimoji="1" lang="en-US" altLang="ja-JP" dirty="0" err="1" smtClean="0"/>
              <a:t>obj</a:t>
            </a:r>
            <a:r>
              <a:rPr kumimoji="1" lang="en-US" altLang="ja-JP" dirty="0" smtClean="0"/>
              <a:t>, *.</a:t>
            </a:r>
            <a:r>
              <a:rPr kumimoji="1" lang="en-US" altLang="ja-JP" dirty="0" err="1" smtClean="0"/>
              <a:t>mtl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6" name="右矢印 5"/>
          <p:cNvSpPr/>
          <p:nvPr/>
        </p:nvSpPr>
        <p:spPr>
          <a:xfrm>
            <a:off x="2522258" y="5344492"/>
            <a:ext cx="720080" cy="501923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3517540" y="5060828"/>
            <a:ext cx="2088232" cy="108012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Converter</a:t>
            </a:r>
            <a:endParaRPr kumimoji="1" lang="ja-JP" altLang="en-US" dirty="0"/>
          </a:p>
        </p:txBody>
      </p:sp>
      <p:sp>
        <p:nvSpPr>
          <p:cNvPr id="8" name="右矢印 7"/>
          <p:cNvSpPr/>
          <p:nvPr/>
        </p:nvSpPr>
        <p:spPr>
          <a:xfrm>
            <a:off x="5857028" y="5389406"/>
            <a:ext cx="720080" cy="501923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876256" y="5055394"/>
            <a:ext cx="1800200" cy="10801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Salty Mesh Data</a:t>
            </a:r>
          </a:p>
          <a:p>
            <a:pPr algn="ctr"/>
            <a:r>
              <a:rPr kumimoji="1" lang="en-US" altLang="ja-JP" dirty="0" smtClean="0"/>
              <a:t>(*.</a:t>
            </a:r>
            <a:r>
              <a:rPr kumimoji="1" lang="en-US" altLang="ja-JP" dirty="0" err="1" smtClean="0"/>
              <a:t>smd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10" name="正方形/長方形 9"/>
          <p:cNvSpPr/>
          <p:nvPr/>
        </p:nvSpPr>
        <p:spPr>
          <a:xfrm>
            <a:off x="1979712" y="3043125"/>
            <a:ext cx="3960440" cy="1640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600" dirty="0" err="1" smtClean="0">
                <a:solidFill>
                  <a:schemeClr val="tx1"/>
                </a:solidFill>
              </a:rPr>
              <a:t>newmtl</a:t>
            </a:r>
            <a:r>
              <a:rPr lang="en-US" altLang="ja-JP" sz="1600" dirty="0" smtClean="0">
                <a:solidFill>
                  <a:schemeClr val="tx1"/>
                </a:solidFill>
              </a:rPr>
              <a:t> material</a:t>
            </a:r>
          </a:p>
          <a:p>
            <a:r>
              <a:rPr lang="en-US" altLang="ja-JP" sz="1600" dirty="0" smtClean="0">
                <a:solidFill>
                  <a:schemeClr val="tx1"/>
                </a:solidFill>
              </a:rPr>
              <a:t>#</a:t>
            </a:r>
            <a:r>
              <a:rPr lang="en-US" altLang="ja-JP" sz="1600" dirty="0">
                <a:solidFill>
                  <a:schemeClr val="tx1"/>
                </a:solidFill>
              </a:rPr>
              <a:t>type </a:t>
            </a:r>
            <a:r>
              <a:rPr lang="en-US" altLang="ja-JP" sz="1600" dirty="0" smtClean="0">
                <a:solidFill>
                  <a:schemeClr val="tx1"/>
                </a:solidFill>
              </a:rPr>
              <a:t>4</a:t>
            </a:r>
          </a:p>
          <a:p>
            <a:r>
              <a:rPr lang="en-US" altLang="ja-JP" sz="1600" dirty="0" smtClean="0">
                <a:solidFill>
                  <a:schemeClr val="tx1"/>
                </a:solidFill>
              </a:rPr>
              <a:t>#</a:t>
            </a:r>
            <a:r>
              <a:rPr lang="en-US" altLang="ja-JP" sz="1600" dirty="0" err="1">
                <a:solidFill>
                  <a:schemeClr val="tx1"/>
                </a:solidFill>
              </a:rPr>
              <a:t>ior</a:t>
            </a:r>
            <a:r>
              <a:rPr lang="en-US" altLang="ja-JP" sz="1600" dirty="0">
                <a:solidFill>
                  <a:schemeClr val="tx1"/>
                </a:solidFill>
              </a:rPr>
              <a:t> </a:t>
            </a:r>
            <a:r>
              <a:rPr lang="en-US" altLang="ja-JP" sz="1600" dirty="0" smtClean="0">
                <a:solidFill>
                  <a:schemeClr val="tx1"/>
                </a:solidFill>
              </a:rPr>
              <a:t>2.42</a:t>
            </a:r>
          </a:p>
          <a:p>
            <a:r>
              <a:rPr lang="en-US" altLang="ja-JP" sz="1600" dirty="0" err="1" smtClean="0">
                <a:solidFill>
                  <a:schemeClr val="tx1"/>
                </a:solidFill>
              </a:rPr>
              <a:t>Ka</a:t>
            </a:r>
            <a:r>
              <a:rPr lang="en-US" altLang="ja-JP" sz="1600" dirty="0" smtClean="0">
                <a:solidFill>
                  <a:schemeClr val="tx1"/>
                </a:solidFill>
              </a:rPr>
              <a:t> </a:t>
            </a:r>
            <a:r>
              <a:rPr lang="en-US" altLang="ja-JP" sz="1600" dirty="0">
                <a:solidFill>
                  <a:schemeClr val="tx1"/>
                </a:solidFill>
              </a:rPr>
              <a:t>0.60000 0.60000 </a:t>
            </a:r>
            <a:r>
              <a:rPr lang="en-US" altLang="ja-JP" sz="1600" dirty="0" smtClean="0">
                <a:solidFill>
                  <a:schemeClr val="tx1"/>
                </a:solidFill>
              </a:rPr>
              <a:t>0.60000</a:t>
            </a:r>
          </a:p>
          <a:p>
            <a:r>
              <a:rPr lang="en-US" altLang="ja-JP" sz="1600" dirty="0" err="1" smtClean="0">
                <a:solidFill>
                  <a:schemeClr val="tx1"/>
                </a:solidFill>
              </a:rPr>
              <a:t>Kd</a:t>
            </a:r>
            <a:r>
              <a:rPr lang="en-US" altLang="ja-JP" sz="1600" dirty="0" smtClean="0">
                <a:solidFill>
                  <a:schemeClr val="tx1"/>
                </a:solidFill>
              </a:rPr>
              <a:t> </a:t>
            </a:r>
            <a:r>
              <a:rPr lang="en-US" altLang="ja-JP" sz="1600" dirty="0">
                <a:solidFill>
                  <a:schemeClr val="tx1"/>
                </a:solidFill>
              </a:rPr>
              <a:t>0.80000 0.80000 </a:t>
            </a:r>
            <a:r>
              <a:rPr lang="en-US" altLang="ja-JP" sz="1600" dirty="0" smtClean="0">
                <a:solidFill>
                  <a:schemeClr val="tx1"/>
                </a:solidFill>
              </a:rPr>
              <a:t>0.80000</a:t>
            </a:r>
          </a:p>
          <a:p>
            <a:r>
              <a:rPr lang="en-US" altLang="ja-JP" sz="1600" dirty="0" smtClean="0">
                <a:solidFill>
                  <a:schemeClr val="tx1"/>
                </a:solidFill>
              </a:rPr>
              <a:t>Ks </a:t>
            </a:r>
            <a:r>
              <a:rPr lang="en-US" altLang="ja-JP" sz="1600" dirty="0">
                <a:solidFill>
                  <a:schemeClr val="tx1"/>
                </a:solidFill>
              </a:rPr>
              <a:t>1.00000 1.00000 </a:t>
            </a:r>
            <a:r>
              <a:rPr lang="en-US" altLang="ja-JP" sz="1600" dirty="0" smtClean="0">
                <a:solidFill>
                  <a:schemeClr val="tx1"/>
                </a:solidFill>
              </a:rPr>
              <a:t>1.00000</a:t>
            </a:r>
          </a:p>
          <a:p>
            <a:r>
              <a:rPr lang="en-US" altLang="ja-JP" sz="1600" dirty="0" smtClean="0">
                <a:solidFill>
                  <a:schemeClr val="tx1"/>
                </a:solidFill>
              </a:rPr>
              <a:t>Ns </a:t>
            </a:r>
            <a:r>
              <a:rPr lang="en-US" altLang="ja-JP" sz="1600" dirty="0">
                <a:solidFill>
                  <a:schemeClr val="tx1"/>
                </a:solidFill>
              </a:rPr>
              <a:t>100.00000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cxnSp>
        <p:nvCxnSpPr>
          <p:cNvPr id="12" name="直線矢印コネクタ 11"/>
          <p:cNvCxnSpPr/>
          <p:nvPr/>
        </p:nvCxnSpPr>
        <p:spPr>
          <a:xfrm flipH="1">
            <a:off x="2882298" y="3356992"/>
            <a:ext cx="233777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正方形/長方形 12"/>
          <p:cNvSpPr/>
          <p:nvPr/>
        </p:nvSpPr>
        <p:spPr>
          <a:xfrm>
            <a:off x="5220072" y="3068960"/>
            <a:ext cx="1800200" cy="36004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マテリアルタイプ</a:t>
            </a:r>
            <a:endParaRPr kumimoji="1" lang="ja-JP" altLang="en-US" sz="1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cxnSp>
        <p:nvCxnSpPr>
          <p:cNvPr id="14" name="直線矢印コネクタ 13"/>
          <p:cNvCxnSpPr/>
          <p:nvPr/>
        </p:nvCxnSpPr>
        <p:spPr>
          <a:xfrm flipH="1">
            <a:off x="2843808" y="3645024"/>
            <a:ext cx="233777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6" name="正方形/長方形 15"/>
          <p:cNvSpPr/>
          <p:nvPr/>
        </p:nvSpPr>
        <p:spPr>
          <a:xfrm>
            <a:off x="5220072" y="3573016"/>
            <a:ext cx="1800200" cy="36004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dirty="0" smtClean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屈折</a:t>
            </a:r>
            <a:r>
              <a:rPr lang="ja-JP" altLang="en-US" sz="1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率</a:t>
            </a:r>
            <a:endParaRPr kumimoji="1" lang="ja-JP" altLang="en-US" sz="14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51038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マテリアルタイプ</a:t>
            </a:r>
            <a:r>
              <a:rPr kumimoji="1" lang="en-US" altLang="ja-JP" dirty="0" smtClean="0"/>
              <a:t>(1)</a:t>
            </a:r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4870376" y="1686674"/>
            <a:ext cx="3816424" cy="3902566"/>
          </a:xfrm>
          <a:prstGeom prst="roundRect">
            <a:avLst/>
          </a:prstGeom>
          <a:ln w="635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角丸四角形 8"/>
          <p:cNvSpPr/>
          <p:nvPr/>
        </p:nvSpPr>
        <p:spPr>
          <a:xfrm>
            <a:off x="539552" y="1686674"/>
            <a:ext cx="3816424" cy="3902566"/>
          </a:xfrm>
          <a:prstGeom prst="roundRect">
            <a:avLst/>
          </a:prstGeom>
          <a:ln w="635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2189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マテリアルタイプ</a:t>
            </a:r>
            <a:r>
              <a:rPr kumimoji="1" lang="en-US" altLang="ja-JP" dirty="0" smtClean="0"/>
              <a:t>(2)</a:t>
            </a:r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4870376" y="1686674"/>
            <a:ext cx="3816424" cy="3902566"/>
          </a:xfrm>
          <a:prstGeom prst="roundRect">
            <a:avLst/>
          </a:prstGeom>
          <a:ln w="635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角丸四角形 8"/>
          <p:cNvSpPr/>
          <p:nvPr/>
        </p:nvSpPr>
        <p:spPr>
          <a:xfrm>
            <a:off x="539552" y="1686674"/>
            <a:ext cx="3816424" cy="3902566"/>
          </a:xfrm>
          <a:prstGeom prst="roundRect">
            <a:avLst/>
          </a:prstGeom>
          <a:ln w="635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2576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532</Words>
  <Application>Microsoft Office PowerPoint</Application>
  <PresentationFormat>画面に合わせる (4:3)</PresentationFormat>
  <Paragraphs>92</Paragraphs>
  <Slides>22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22</vt:i4>
      </vt:variant>
    </vt:vector>
  </HeadingPairs>
  <TitlesOfParts>
    <vt:vector size="27" baseType="lpstr">
      <vt:lpstr>ＭＳ Ｐゴシック</vt:lpstr>
      <vt:lpstr>メイリオ</vt:lpstr>
      <vt:lpstr>Arial</vt:lpstr>
      <vt:lpstr>Calibri</vt:lpstr>
      <vt:lpstr>Office ​​テーマ</vt:lpstr>
      <vt:lpstr>PowerPoint プレゼンテーション</vt:lpstr>
      <vt:lpstr>こんなのつくりました</vt:lpstr>
      <vt:lpstr>PowerPoint プレゼンテーション</vt:lpstr>
      <vt:lpstr>今年は…</vt:lpstr>
      <vt:lpstr>作品コンセプト</vt:lpstr>
      <vt:lpstr>昨年(2014)との違い</vt:lpstr>
      <vt:lpstr>Mesh</vt:lpstr>
      <vt:lpstr>マテリアルタイプ(1)</vt:lpstr>
      <vt:lpstr>マテリアルタイプ(2)</vt:lpstr>
      <vt:lpstr>BVH</vt:lpstr>
      <vt:lpstr>トーンマッピング</vt:lpstr>
      <vt:lpstr>レンズ</vt:lpstr>
      <vt:lpstr>アルファテスト</vt:lpstr>
      <vt:lpstr>バイリニアフィルタ</vt:lpstr>
      <vt:lpstr>PowerPoint プレゼンテーション</vt:lpstr>
      <vt:lpstr>PowerPoint プレゼンテーション</vt:lpstr>
      <vt:lpstr>PowerPoint プレゼンテーション</vt:lpstr>
      <vt:lpstr>Image Based Lighting?</vt:lpstr>
      <vt:lpstr>今年もなんとか…</vt:lpstr>
      <vt:lpstr>来年へ向けて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Pocol</dc:creator>
  <cp:lastModifiedBy>Yoshiaki Ishibashi</cp:lastModifiedBy>
  <cp:revision>145</cp:revision>
  <dcterms:created xsi:type="dcterms:W3CDTF">2013-08-18T15:58:03Z</dcterms:created>
  <dcterms:modified xsi:type="dcterms:W3CDTF">2015-08-27T11:03:49Z</dcterms:modified>
</cp:coreProperties>
</file>

<file path=docProps/thumbnail.jpeg>
</file>